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6"/>
  </p:notesMasterIdLst>
  <p:handoutMasterIdLst>
    <p:handoutMasterId r:id="rId17"/>
  </p:handoutMasterIdLst>
  <p:sldIdLst>
    <p:sldId id="256" r:id="rId2"/>
    <p:sldId id="257" r:id="rId3"/>
    <p:sldId id="292" r:id="rId4"/>
    <p:sldId id="287" r:id="rId5"/>
    <p:sldId id="259" r:id="rId6"/>
    <p:sldId id="291" r:id="rId7"/>
    <p:sldId id="285" r:id="rId8"/>
    <p:sldId id="264" r:id="rId9"/>
    <p:sldId id="266" r:id="rId10"/>
    <p:sldId id="267" r:id="rId11"/>
    <p:sldId id="269" r:id="rId12"/>
    <p:sldId id="270" r:id="rId13"/>
    <p:sldId id="278" r:id="rId14"/>
    <p:sldId id="279" r:id="rId1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B4BF7141-D673-4718-8015-C15151A11FF4}" type="datetimeFigureOut">
              <a:rPr lang="en-US" smtClean="0"/>
              <a:t>8/5/2024</a:t>
            </a:fld>
            <a:endParaRPr lang="en-US"/>
          </a:p>
        </p:txBody>
      </p:sp>
      <p:sp>
        <p:nvSpPr>
          <p:cNvPr id="4" name="Footer Placeholder 3"/>
          <p:cNvSpPr>
            <a:spLocks noGrp="1"/>
          </p:cNvSpPr>
          <p:nvPr>
            <p:ph type="ftr" sz="quarter" idx="2"/>
          </p:nvPr>
        </p:nvSpPr>
        <p:spPr>
          <a:xfrm>
            <a:off x="0" y="8846554"/>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5693"/>
          </a:xfrm>
          <a:prstGeom prst="rect">
            <a:avLst/>
          </a:prstGeom>
        </p:spPr>
        <p:txBody>
          <a:bodyPr vert="horz" lIns="91440" tIns="45720" rIns="91440" bIns="45720" rtlCol="0" anchor="b"/>
          <a:lstStyle>
            <a:lvl1pPr algn="r">
              <a:defRPr sz="1200"/>
            </a:lvl1pPr>
          </a:lstStyle>
          <a:p>
            <a:fld id="{A9D413F4-351D-4865-AFA0-9940D8134B13}" type="slidenum">
              <a:rPr lang="en-US" smtClean="0"/>
              <a:t>‹#›</a:t>
            </a:fld>
            <a:endParaRPr lang="en-US"/>
          </a:p>
        </p:txBody>
      </p:sp>
    </p:spTree>
    <p:extLst>
      <p:ext uri="{BB962C8B-B14F-4D97-AF65-F5344CB8AC3E}">
        <p14:creationId xmlns:p14="http://schemas.microsoft.com/office/powerpoint/2010/main" val="1650453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0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012"/>
          </a:xfrm>
          <a:prstGeom prst="rect">
            <a:avLst/>
          </a:prstGeom>
        </p:spPr>
        <p:txBody>
          <a:bodyPr vert="horz" lIns="91440" tIns="45720" rIns="91440" bIns="45720" rtlCol="0"/>
          <a:lstStyle>
            <a:lvl1pPr algn="r">
              <a:defRPr sz="1200"/>
            </a:lvl1pPr>
          </a:lstStyle>
          <a:p>
            <a:fld id="{D3594799-5759-41E8-B1AB-949234F8D0C0}" type="datetimeFigureOut">
              <a:rPr lang="en-US" smtClean="0"/>
              <a:t>8/5/2024</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721"/>
            <a:ext cx="5486400" cy="419092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261"/>
            <a:ext cx="2971800" cy="466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261"/>
            <a:ext cx="2971800" cy="466012"/>
          </a:xfrm>
          <a:prstGeom prst="rect">
            <a:avLst/>
          </a:prstGeom>
        </p:spPr>
        <p:txBody>
          <a:bodyPr vert="horz" lIns="91440" tIns="45720" rIns="91440" bIns="45720" rtlCol="0" anchor="b"/>
          <a:lstStyle>
            <a:lvl1pPr algn="r">
              <a:defRPr sz="1200"/>
            </a:lvl1pPr>
          </a:lstStyle>
          <a:p>
            <a:fld id="{64F9011C-29AB-44FB-83FB-D5CA59F62CD6}" type="slidenum">
              <a:rPr lang="en-US" smtClean="0"/>
              <a:t>‹#›</a:t>
            </a:fld>
            <a:endParaRPr lang="en-US"/>
          </a:p>
        </p:txBody>
      </p:sp>
    </p:spTree>
    <p:extLst>
      <p:ext uri="{BB962C8B-B14F-4D97-AF65-F5344CB8AC3E}">
        <p14:creationId xmlns:p14="http://schemas.microsoft.com/office/powerpoint/2010/main" val="1849490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F9011C-29AB-44FB-83FB-D5CA59F62CD6}" type="slidenum">
              <a:rPr lang="en-US" smtClean="0"/>
              <a:t>1</a:t>
            </a:fld>
            <a:endParaRPr lang="en-US"/>
          </a:p>
        </p:txBody>
      </p:sp>
    </p:spTree>
    <p:extLst>
      <p:ext uri="{BB962C8B-B14F-4D97-AF65-F5344CB8AC3E}">
        <p14:creationId xmlns:p14="http://schemas.microsoft.com/office/powerpoint/2010/main" val="62057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Details</a:t>
            </a:r>
            <a:r>
              <a:rPr lang="en-US" baseline="0" dirty="0"/>
              <a:t> to come</a:t>
            </a:r>
            <a:endParaRPr lang="en-US" dirty="0"/>
          </a:p>
        </p:txBody>
      </p:sp>
      <p:sp>
        <p:nvSpPr>
          <p:cNvPr id="4" name="Slide Number Placeholder 3"/>
          <p:cNvSpPr>
            <a:spLocks noGrp="1"/>
          </p:cNvSpPr>
          <p:nvPr>
            <p:ph type="sldNum" sz="quarter" idx="10"/>
          </p:nvPr>
        </p:nvSpPr>
        <p:spPr/>
        <p:txBody>
          <a:bodyPr/>
          <a:lstStyle/>
          <a:p>
            <a:fld id="{64F9011C-29AB-44FB-83FB-D5CA59F62CD6}" type="slidenum">
              <a:rPr lang="en-US" smtClean="0"/>
              <a:t>2</a:t>
            </a:fld>
            <a:endParaRPr lang="en-US"/>
          </a:p>
        </p:txBody>
      </p:sp>
    </p:spTree>
    <p:extLst>
      <p:ext uri="{BB962C8B-B14F-4D97-AF65-F5344CB8AC3E}">
        <p14:creationId xmlns:p14="http://schemas.microsoft.com/office/powerpoint/2010/main" val="2484148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Details</a:t>
            </a:r>
            <a:r>
              <a:rPr lang="en-US" baseline="0" dirty="0"/>
              <a:t> to come</a:t>
            </a:r>
            <a:endParaRPr lang="en-US" dirty="0"/>
          </a:p>
          <a:p>
            <a:endParaRPr lang="en-US" dirty="0"/>
          </a:p>
        </p:txBody>
      </p:sp>
      <p:sp>
        <p:nvSpPr>
          <p:cNvPr id="4" name="Slide Number Placeholder 3"/>
          <p:cNvSpPr>
            <a:spLocks noGrp="1"/>
          </p:cNvSpPr>
          <p:nvPr>
            <p:ph type="sldNum" sz="quarter" idx="10"/>
          </p:nvPr>
        </p:nvSpPr>
        <p:spPr/>
        <p:txBody>
          <a:bodyPr/>
          <a:lstStyle/>
          <a:p>
            <a:fld id="{64F9011C-29AB-44FB-83FB-D5CA59F62CD6}" type="slidenum">
              <a:rPr lang="en-US" smtClean="0"/>
              <a:t>5</a:t>
            </a:fld>
            <a:endParaRPr lang="en-US"/>
          </a:p>
        </p:txBody>
      </p:sp>
    </p:spTree>
    <p:extLst>
      <p:ext uri="{BB962C8B-B14F-4D97-AF65-F5344CB8AC3E}">
        <p14:creationId xmlns:p14="http://schemas.microsoft.com/office/powerpoint/2010/main" val="3955541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IRB: </a:t>
            </a:r>
            <a:r>
              <a:rPr lang="en-US" baseline="0" dirty="0"/>
              <a:t> confidentiality of subjects – don’t give too many details or acknowledgements</a:t>
            </a:r>
            <a:endParaRPr lang="en-US" dirty="0"/>
          </a:p>
        </p:txBody>
      </p:sp>
      <p:sp>
        <p:nvSpPr>
          <p:cNvPr id="4" name="Slide Number Placeholder 3"/>
          <p:cNvSpPr>
            <a:spLocks noGrp="1"/>
          </p:cNvSpPr>
          <p:nvPr>
            <p:ph type="sldNum" sz="quarter" idx="10"/>
          </p:nvPr>
        </p:nvSpPr>
        <p:spPr/>
        <p:txBody>
          <a:bodyPr/>
          <a:lstStyle/>
          <a:p>
            <a:fld id="{64F9011C-29AB-44FB-83FB-D5CA59F62CD6}" type="slidenum">
              <a:rPr lang="en-US" smtClean="0"/>
              <a:t>8</a:t>
            </a:fld>
            <a:endParaRPr lang="en-US"/>
          </a:p>
        </p:txBody>
      </p:sp>
    </p:spTree>
    <p:extLst>
      <p:ext uri="{BB962C8B-B14F-4D97-AF65-F5344CB8AC3E}">
        <p14:creationId xmlns:p14="http://schemas.microsoft.com/office/powerpoint/2010/main" val="1282994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F9011C-29AB-44FB-83FB-D5CA59F62CD6}" type="slidenum">
              <a:rPr lang="en-US" smtClean="0"/>
              <a:t>9</a:t>
            </a:fld>
            <a:endParaRPr lang="en-US"/>
          </a:p>
        </p:txBody>
      </p:sp>
    </p:spTree>
    <p:extLst>
      <p:ext uri="{BB962C8B-B14F-4D97-AF65-F5344CB8AC3E}">
        <p14:creationId xmlns:p14="http://schemas.microsoft.com/office/powerpoint/2010/main" val="4117844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F9011C-29AB-44FB-83FB-D5CA59F62CD6}" type="slidenum">
              <a:rPr lang="en-US" smtClean="0"/>
              <a:t>10</a:t>
            </a:fld>
            <a:endParaRPr lang="en-US"/>
          </a:p>
        </p:txBody>
      </p:sp>
    </p:spTree>
    <p:extLst>
      <p:ext uri="{BB962C8B-B14F-4D97-AF65-F5344CB8AC3E}">
        <p14:creationId xmlns:p14="http://schemas.microsoft.com/office/powerpoint/2010/main" val="2195262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F9011C-29AB-44FB-83FB-D5CA59F62CD6}" type="slidenum">
              <a:rPr lang="en-US" smtClean="0"/>
              <a:t>11</a:t>
            </a:fld>
            <a:endParaRPr lang="en-US"/>
          </a:p>
        </p:txBody>
      </p:sp>
    </p:spTree>
    <p:extLst>
      <p:ext uri="{BB962C8B-B14F-4D97-AF65-F5344CB8AC3E}">
        <p14:creationId xmlns:p14="http://schemas.microsoft.com/office/powerpoint/2010/main" val="1623672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F9011C-29AB-44FB-83FB-D5CA59F62CD6}" type="slidenum">
              <a:rPr lang="en-US" smtClean="0"/>
              <a:t>12</a:t>
            </a:fld>
            <a:endParaRPr lang="en-US"/>
          </a:p>
        </p:txBody>
      </p:sp>
    </p:spTree>
    <p:extLst>
      <p:ext uri="{BB962C8B-B14F-4D97-AF65-F5344CB8AC3E}">
        <p14:creationId xmlns:p14="http://schemas.microsoft.com/office/powerpoint/2010/main" val="3953145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F9011C-29AB-44FB-83FB-D5CA59F62CD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26836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C177D18-DCCD-4553-A2C3-5B57E2B8DDBA}" type="datetimeFigureOut">
              <a:rPr lang="en-US" smtClean="0"/>
              <a:t>8/5/2024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0630BC8-C179-4089-9046-2DE7302B4A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177D18-DCCD-4553-A2C3-5B57E2B8DDBA}"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30BC8-C179-4089-9046-2DE7302B4A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177D18-DCCD-4553-A2C3-5B57E2B8DDBA}"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30BC8-C179-4089-9046-2DE7302B4A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177D18-DCCD-4553-A2C3-5B57E2B8DDBA}"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30BC8-C179-4089-9046-2DE7302B4A3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177D18-DCCD-4553-A2C3-5B57E2B8DDBA}"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30BC8-C179-4089-9046-2DE7302B4A3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C177D18-DCCD-4553-A2C3-5B57E2B8DDBA}"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30BC8-C179-4089-9046-2DE7302B4A3C}"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C177D18-DCCD-4553-A2C3-5B57E2B8DDBA}" type="datetimeFigureOut">
              <a:rPr lang="en-US" smtClean="0"/>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630BC8-C179-4089-9046-2DE7302B4A3C}"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177D18-DCCD-4553-A2C3-5B57E2B8DDBA}" type="datetimeFigureOut">
              <a:rPr lang="en-US" smtClean="0"/>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630BC8-C179-4089-9046-2DE7302B4A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77D18-DCCD-4553-A2C3-5B57E2B8DDBA}" type="datetimeFigureOut">
              <a:rPr lang="en-US" smtClean="0"/>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630BC8-C179-4089-9046-2DE7302B4A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C177D18-DCCD-4553-A2C3-5B57E2B8DDBA}" type="datetimeFigureOut">
              <a:rPr lang="en-US" smtClean="0"/>
              <a:t>8/5/2024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A0630BC8-C179-4089-9046-2DE7302B4A3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C177D18-DCCD-4553-A2C3-5B57E2B8DDBA}" type="datetimeFigureOut">
              <a:rPr lang="en-US" smtClean="0"/>
              <a:t>8/5/2024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A0630BC8-C179-4089-9046-2DE7302B4A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C177D18-DCCD-4553-A2C3-5B57E2B8DDBA}" type="datetimeFigureOut">
              <a:rPr lang="en-US" smtClean="0"/>
              <a:t>8/5/2024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0630BC8-C179-4089-9046-2DE7302B4A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etsu.edu/gradschool/default.php" TargetMode="External"/><Relationship Id="rId2" Type="http://schemas.openxmlformats.org/officeDocument/2006/relationships/hyperlink" Target="https://www.etsu.edu/calendar/" TargetMode="External"/><Relationship Id="rId1" Type="http://schemas.openxmlformats.org/officeDocument/2006/relationships/slideLayout" Target="../slideLayouts/slideLayout4.xml"/><Relationship Id="rId4" Type="http://schemas.openxmlformats.org/officeDocument/2006/relationships/hyperlink" Target="https://www.etsu.edu/gradschool/etd/default.ph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mailto:redd@etsu.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657600"/>
            <a:ext cx="6781800" cy="609600"/>
          </a:xfrm>
        </p:spPr>
        <p:txBody>
          <a:bodyPr>
            <a:noAutofit/>
          </a:bodyPr>
          <a:lstStyle/>
          <a:p>
            <a:r>
              <a:rPr lang="en-US" dirty="0">
                <a:solidFill>
                  <a:schemeClr val="tx2">
                    <a:lumMod val="50000"/>
                  </a:schemeClr>
                </a:solidFill>
                <a:latin typeface="Bebas Neue" panose="020B0606020202050201" pitchFamily="34" charset="0"/>
                <a:ea typeface="Roboto" panose="02000000000000000000" pitchFamily="2" charset="0"/>
              </a:rPr>
              <a:t>Submission and Review Process</a:t>
            </a:r>
          </a:p>
        </p:txBody>
      </p:sp>
      <p:sp>
        <p:nvSpPr>
          <p:cNvPr id="3" name="Subtitle 2"/>
          <p:cNvSpPr>
            <a:spLocks noGrp="1"/>
          </p:cNvSpPr>
          <p:nvPr>
            <p:ph type="subTitle" idx="1"/>
          </p:nvPr>
        </p:nvSpPr>
        <p:spPr>
          <a:xfrm>
            <a:off x="1676400" y="4508737"/>
            <a:ext cx="5867400" cy="977663"/>
          </a:xfrm>
        </p:spPr>
        <p:txBody>
          <a:bodyPr>
            <a:normAutofit/>
          </a:bodyPr>
          <a:lstStyle/>
          <a:p>
            <a:r>
              <a:rPr lang="en-US" sz="2000" dirty="0">
                <a:solidFill>
                  <a:schemeClr val="tx1"/>
                </a:solidFill>
                <a:latin typeface="Roboto" panose="02000000000000000000" pitchFamily="2" charset="0"/>
                <a:ea typeface="Roboto" panose="02000000000000000000" pitchFamily="2" charset="0"/>
              </a:rPr>
              <a:t>Emily Redd</a:t>
            </a:r>
          </a:p>
          <a:p>
            <a:r>
              <a:rPr lang="en-US" sz="2000" dirty="0">
                <a:solidFill>
                  <a:schemeClr val="tx1"/>
                </a:solidFill>
                <a:latin typeface="Roboto" panose="02000000000000000000" pitchFamily="2" charset="0"/>
                <a:ea typeface="Roboto" panose="02000000000000000000" pitchFamily="2" charset="0"/>
              </a:rPr>
              <a:t>Publications and Special Projects Coordinator</a:t>
            </a:r>
          </a:p>
        </p:txBody>
      </p:sp>
      <p:pic>
        <p:nvPicPr>
          <p:cNvPr id="6" name="Picture 5">
            <a:extLst>
              <a:ext uri="{FF2B5EF4-FFF2-40B4-BE49-F238E27FC236}">
                <a16:creationId xmlns:a16="http://schemas.microsoft.com/office/drawing/2014/main" id="{EAAF3432-A266-42C4-880B-D59D2F78F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9312" y="1600200"/>
            <a:ext cx="3325375" cy="1493523"/>
          </a:xfrm>
          <a:prstGeom prst="rect">
            <a:avLst/>
          </a:prstGeom>
        </p:spPr>
      </p:pic>
    </p:spTree>
    <p:extLst>
      <p:ext uri="{BB962C8B-B14F-4D97-AF65-F5344CB8AC3E}">
        <p14:creationId xmlns:p14="http://schemas.microsoft.com/office/powerpoint/2010/main" val="1841610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50000"/>
                  </a:schemeClr>
                </a:solidFill>
              </a:rPr>
              <a:t>The Review Process Cont.</a:t>
            </a:r>
            <a:endParaRPr lang="en-US" dirty="0"/>
          </a:p>
        </p:txBody>
      </p:sp>
      <p:pic>
        <p:nvPicPr>
          <p:cNvPr id="4" name="Picture 2" descr="C:\Users\redd\AppData\Local\Microsoft\Windows\Temporary Internet Files\Content.IE5\905A0HYE\cbl-clipart-rul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14400" y="1752599"/>
            <a:ext cx="914399" cy="422365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956995" y="1676400"/>
            <a:ext cx="6196405" cy="4572000"/>
          </a:xfrm>
        </p:spPr>
        <p:txBody>
          <a:bodyPr>
            <a:normAutofit lnSpcReduction="10000"/>
          </a:bodyPr>
          <a:lstStyle/>
          <a:p>
            <a:r>
              <a:rPr lang="en-US" dirty="0"/>
              <a:t>Grad School general guidelines</a:t>
            </a:r>
          </a:p>
          <a:p>
            <a:pPr lvl="1"/>
            <a:r>
              <a:rPr lang="en-US" dirty="0"/>
              <a:t>Use the templates!</a:t>
            </a:r>
          </a:p>
          <a:p>
            <a:pPr lvl="1"/>
            <a:r>
              <a:rPr lang="en-US" u="sng" dirty="0"/>
              <a:t>Margins</a:t>
            </a:r>
            <a:r>
              <a:rPr lang="en-US" dirty="0"/>
              <a:t>:  at least 1 inch on all sides</a:t>
            </a:r>
          </a:p>
          <a:p>
            <a:pPr lvl="1"/>
            <a:r>
              <a:rPr lang="en-US" dirty="0"/>
              <a:t>Use a standard font and font size throughout</a:t>
            </a:r>
          </a:p>
          <a:p>
            <a:pPr lvl="1"/>
            <a:r>
              <a:rPr lang="en-US" u="sng" dirty="0"/>
              <a:t>Pagination</a:t>
            </a:r>
            <a:r>
              <a:rPr lang="en-US" dirty="0"/>
              <a:t>:  page numbers (2, 3, 4) centered at the bottom of each page </a:t>
            </a:r>
          </a:p>
          <a:p>
            <a:pPr lvl="1"/>
            <a:r>
              <a:rPr lang="en-US" dirty="0"/>
              <a:t>No running headers</a:t>
            </a:r>
          </a:p>
          <a:p>
            <a:pPr lvl="1"/>
            <a:r>
              <a:rPr lang="en-US" dirty="0"/>
              <a:t>Abstract – </a:t>
            </a:r>
            <a:r>
              <a:rPr lang="en-US" dirty="0" err="1"/>
              <a:t>unindented</a:t>
            </a:r>
            <a:r>
              <a:rPr lang="en-US" dirty="0"/>
              <a:t> paragraphs</a:t>
            </a:r>
          </a:p>
          <a:p>
            <a:pPr lvl="2"/>
            <a:r>
              <a:rPr lang="en-US" sz="2200" dirty="0"/>
              <a:t>150 words for theses</a:t>
            </a:r>
          </a:p>
          <a:p>
            <a:pPr lvl="2"/>
            <a:r>
              <a:rPr lang="en-US" sz="2200" dirty="0"/>
              <a:t>350 words for dissertations</a:t>
            </a:r>
          </a:p>
          <a:p>
            <a:pPr lvl="1"/>
            <a:r>
              <a:rPr lang="en-US" dirty="0"/>
              <a:t>Vita (limit to 2 pages of the most recent and relevant information)</a:t>
            </a:r>
          </a:p>
          <a:p>
            <a:pPr lvl="1"/>
            <a:endParaRPr lang="en-US" dirty="0"/>
          </a:p>
        </p:txBody>
      </p:sp>
    </p:spTree>
    <p:extLst>
      <p:ext uri="{BB962C8B-B14F-4D97-AF65-F5344CB8AC3E}">
        <p14:creationId xmlns:p14="http://schemas.microsoft.com/office/powerpoint/2010/main" val="2847071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50000"/>
                  </a:schemeClr>
                </a:solidFill>
              </a:rPr>
              <a:t>Standard Format</a:t>
            </a:r>
            <a:endParaRPr lang="en-US" dirty="0"/>
          </a:p>
        </p:txBody>
      </p:sp>
      <p:sp>
        <p:nvSpPr>
          <p:cNvPr id="3" name="Content Placeholder 2"/>
          <p:cNvSpPr>
            <a:spLocks noGrp="1"/>
          </p:cNvSpPr>
          <p:nvPr>
            <p:ph idx="1"/>
          </p:nvPr>
        </p:nvSpPr>
        <p:spPr>
          <a:xfrm>
            <a:off x="1447800" y="1752600"/>
            <a:ext cx="6196405" cy="4114800"/>
          </a:xfrm>
        </p:spPr>
        <p:txBody>
          <a:bodyPr>
            <a:noAutofit/>
          </a:bodyPr>
          <a:lstStyle/>
          <a:p>
            <a:r>
              <a:rPr lang="en-US" sz="1800" u="sng" dirty="0"/>
              <a:t>Organization of the Manuscript</a:t>
            </a:r>
            <a:r>
              <a:rPr lang="en-US" sz="1800" b="1" u="sng" dirty="0"/>
              <a:t>: </a:t>
            </a:r>
            <a:endParaRPr lang="en-US" sz="1800" dirty="0"/>
          </a:p>
          <a:p>
            <a:pPr lvl="1"/>
            <a:r>
              <a:rPr lang="en-US" sz="1800" dirty="0"/>
              <a:t>Title page (no page number)</a:t>
            </a:r>
          </a:p>
          <a:p>
            <a:pPr lvl="1"/>
            <a:r>
              <a:rPr lang="en-US" sz="1800" dirty="0"/>
              <a:t>Abstract (page 2)</a:t>
            </a:r>
          </a:p>
          <a:p>
            <a:pPr lvl="1"/>
            <a:r>
              <a:rPr lang="en-US" sz="1800" dirty="0"/>
              <a:t>Copyright page (if desired) </a:t>
            </a:r>
          </a:p>
          <a:p>
            <a:pPr lvl="1"/>
            <a:r>
              <a:rPr lang="en-US" sz="1800" dirty="0"/>
              <a:t>Dedication page (if desired) </a:t>
            </a:r>
          </a:p>
          <a:p>
            <a:pPr lvl="1"/>
            <a:r>
              <a:rPr lang="en-US" sz="1800" dirty="0"/>
              <a:t>Acknowledgments (if desired) </a:t>
            </a:r>
          </a:p>
          <a:p>
            <a:pPr lvl="1"/>
            <a:r>
              <a:rPr lang="en-US" sz="1800" dirty="0"/>
              <a:t>Table of Contents </a:t>
            </a:r>
          </a:p>
          <a:p>
            <a:pPr lvl="1"/>
            <a:r>
              <a:rPr lang="en-US" sz="1800" dirty="0"/>
              <a:t>List of Tables (if you have more than 5 entries) </a:t>
            </a:r>
          </a:p>
          <a:p>
            <a:pPr lvl="1"/>
            <a:r>
              <a:rPr lang="en-US" sz="1800" dirty="0"/>
              <a:t>List of Figures (if you have more than 5 entries) </a:t>
            </a:r>
          </a:p>
          <a:p>
            <a:pPr lvl="1"/>
            <a:r>
              <a:rPr lang="en-US" sz="1800" dirty="0"/>
              <a:t>Body of Manuscript </a:t>
            </a:r>
          </a:p>
          <a:p>
            <a:pPr lvl="1"/>
            <a:r>
              <a:rPr lang="en-US" sz="1800" dirty="0"/>
              <a:t>Bibliography / References / Works Cited </a:t>
            </a:r>
          </a:p>
          <a:p>
            <a:pPr lvl="1"/>
            <a:r>
              <a:rPr lang="en-US" sz="1800" dirty="0"/>
              <a:t>Appendix / Appendices  ***</a:t>
            </a:r>
            <a:r>
              <a:rPr lang="en-US" sz="1800" b="1" dirty="0"/>
              <a:t>NO IRB FORMS***</a:t>
            </a:r>
            <a:endParaRPr lang="en-US" sz="1800" dirty="0"/>
          </a:p>
          <a:p>
            <a:pPr lvl="1"/>
            <a:r>
              <a:rPr lang="en-US" sz="1800" dirty="0"/>
              <a:t>Vita</a:t>
            </a:r>
          </a:p>
        </p:txBody>
      </p:sp>
    </p:spTree>
    <p:extLst>
      <p:ext uri="{BB962C8B-B14F-4D97-AF65-F5344CB8AC3E}">
        <p14:creationId xmlns:p14="http://schemas.microsoft.com/office/powerpoint/2010/main" val="1826041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50000"/>
                  </a:schemeClr>
                </a:solidFill>
              </a:rPr>
              <a:t>Alternate Format</a:t>
            </a:r>
            <a:endParaRPr lang="en-US" dirty="0"/>
          </a:p>
        </p:txBody>
      </p:sp>
      <p:sp>
        <p:nvSpPr>
          <p:cNvPr id="3" name="Content Placeholder 2"/>
          <p:cNvSpPr>
            <a:spLocks noGrp="1"/>
          </p:cNvSpPr>
          <p:nvPr>
            <p:ph idx="1"/>
          </p:nvPr>
        </p:nvSpPr>
        <p:spPr>
          <a:xfrm>
            <a:off x="1447800" y="1828800"/>
            <a:ext cx="6196405" cy="4267200"/>
          </a:xfrm>
        </p:spPr>
        <p:txBody>
          <a:bodyPr>
            <a:normAutofit fontScale="92500" lnSpcReduction="20000"/>
          </a:bodyPr>
          <a:lstStyle/>
          <a:p>
            <a:r>
              <a:rPr lang="en-US" dirty="0"/>
              <a:t>Chapter 1 – Introduction including statement of hypotheses</a:t>
            </a:r>
          </a:p>
          <a:p>
            <a:r>
              <a:rPr lang="en-US" dirty="0"/>
              <a:t>Chapter 2 – One journal article for a thesis, or a series of journal articles for a dissertation, presented as separate numbered chapters. These articles should be in the format they would be when published (figures in the body of the text not at the end) and include an abstract and references.  </a:t>
            </a:r>
          </a:p>
          <a:p>
            <a:r>
              <a:rPr lang="en-US" dirty="0"/>
              <a:t>Chapter 3 – Dissertations must have a final summary chapter.  A thesis advisory committee may request this but it is not required. </a:t>
            </a:r>
          </a:p>
          <a:p>
            <a:r>
              <a:rPr lang="en-US" dirty="0"/>
              <a:t>Tables and Figures are to be numbered by chapter (1.1, 1.2, 2.1, 2.2, 2.3, 3.1, 3.2, etc.)</a:t>
            </a:r>
          </a:p>
        </p:txBody>
      </p:sp>
    </p:spTree>
    <p:extLst>
      <p:ext uri="{BB962C8B-B14F-4D97-AF65-F5344CB8AC3E}">
        <p14:creationId xmlns:p14="http://schemas.microsoft.com/office/powerpoint/2010/main" val="293477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50000"/>
                  </a:schemeClr>
                </a:solidFill>
              </a:rPr>
              <a:t>Editing</a:t>
            </a:r>
            <a:endParaRPr lang="en-US" dirty="0"/>
          </a:p>
        </p:txBody>
      </p:sp>
      <p:sp>
        <p:nvSpPr>
          <p:cNvPr id="3" name="Content Placeholder 2"/>
          <p:cNvSpPr>
            <a:spLocks noGrp="1"/>
          </p:cNvSpPr>
          <p:nvPr>
            <p:ph idx="1"/>
          </p:nvPr>
        </p:nvSpPr>
        <p:spPr>
          <a:xfrm>
            <a:off x="914401" y="1752600"/>
            <a:ext cx="4952999" cy="4343400"/>
          </a:xfrm>
        </p:spPr>
        <p:txBody>
          <a:bodyPr>
            <a:normAutofit fontScale="92500"/>
          </a:bodyPr>
          <a:lstStyle/>
          <a:p>
            <a:r>
              <a:rPr lang="en-US" dirty="0"/>
              <a:t>For the format review:	</a:t>
            </a:r>
          </a:p>
          <a:p>
            <a:pPr lvl="1"/>
            <a:r>
              <a:rPr lang="en-US" dirty="0"/>
              <a:t>“Sticky” notes will be made in your PDF file and sent back to you via e-mail </a:t>
            </a:r>
          </a:p>
          <a:p>
            <a:pPr lvl="1"/>
            <a:r>
              <a:rPr lang="en-US" dirty="0"/>
              <a:t>Make your corrections in your Word (or other) file, convert back to PDF, and resubmit via the web site</a:t>
            </a:r>
          </a:p>
          <a:p>
            <a:pPr lvl="1"/>
            <a:r>
              <a:rPr lang="en-US" dirty="0"/>
              <a:t>You should expect at least two rounds </a:t>
            </a:r>
          </a:p>
          <a:p>
            <a:pPr lvl="1"/>
            <a:r>
              <a:rPr lang="en-US" dirty="0"/>
              <a:t>How quickly you get finished depends on when you submit, if your paperwork is all in, and how many corrections are needed</a:t>
            </a:r>
          </a:p>
        </p:txBody>
      </p:sp>
      <p:pic>
        <p:nvPicPr>
          <p:cNvPr id="4" name="Picture 3"/>
          <p:cNvPicPr>
            <a:picLocks noChangeAspect="1"/>
          </p:cNvPicPr>
          <p:nvPr/>
        </p:nvPicPr>
        <p:blipFill>
          <a:blip r:embed="rId2"/>
          <a:stretch>
            <a:fillRect/>
          </a:stretch>
        </p:blipFill>
        <p:spPr>
          <a:xfrm>
            <a:off x="6197438" y="3283470"/>
            <a:ext cx="2133600" cy="1434059"/>
          </a:xfrm>
          <a:prstGeom prst="rect">
            <a:avLst/>
          </a:prstGeom>
        </p:spPr>
      </p:pic>
      <p:pic>
        <p:nvPicPr>
          <p:cNvPr id="6" name="Picture 5"/>
          <p:cNvPicPr>
            <a:picLocks noChangeAspect="1"/>
          </p:cNvPicPr>
          <p:nvPr/>
        </p:nvPicPr>
        <p:blipFill>
          <a:blip r:embed="rId3"/>
          <a:stretch>
            <a:fillRect/>
          </a:stretch>
        </p:blipFill>
        <p:spPr>
          <a:xfrm>
            <a:off x="5561461" y="1676400"/>
            <a:ext cx="2769577" cy="1476670"/>
          </a:xfrm>
          <a:prstGeom prst="rect">
            <a:avLst/>
          </a:prstGeom>
        </p:spPr>
      </p:pic>
    </p:spTree>
    <p:extLst>
      <p:ext uri="{BB962C8B-B14F-4D97-AF65-F5344CB8AC3E}">
        <p14:creationId xmlns:p14="http://schemas.microsoft.com/office/powerpoint/2010/main" val="4093169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838200"/>
            <a:ext cx="6400800" cy="1202485"/>
          </a:xfrm>
        </p:spPr>
        <p:txBody>
          <a:bodyPr/>
          <a:lstStyle/>
          <a:p>
            <a:pPr algn="r"/>
            <a:r>
              <a:rPr lang="en-US" dirty="0">
                <a:solidFill>
                  <a:schemeClr val="tx2">
                    <a:lumMod val="50000"/>
                  </a:schemeClr>
                </a:solidFill>
              </a:rPr>
              <a:t>Final Approval</a:t>
            </a:r>
            <a:endParaRPr lang="en-US" dirty="0"/>
          </a:p>
        </p:txBody>
      </p:sp>
      <p:sp>
        <p:nvSpPr>
          <p:cNvPr id="5" name="Content Placeholder 4"/>
          <p:cNvSpPr>
            <a:spLocks noGrp="1"/>
          </p:cNvSpPr>
          <p:nvPr>
            <p:ph sz="quarter" idx="13"/>
          </p:nvPr>
        </p:nvSpPr>
        <p:spPr>
          <a:xfrm>
            <a:off x="1298448" y="2782824"/>
            <a:ext cx="6400800" cy="2779776"/>
          </a:xfrm>
        </p:spPr>
        <p:txBody>
          <a:bodyPr>
            <a:normAutofit/>
          </a:bodyPr>
          <a:lstStyle/>
          <a:p>
            <a:r>
              <a:rPr lang="en-US" dirty="0"/>
              <a:t>The Dean or Associate Dean will look over the final manuscript for approval</a:t>
            </a:r>
          </a:p>
          <a:p>
            <a:r>
              <a:rPr lang="en-US" dirty="0"/>
              <a:t>Automated e-mail will be sent once approval has been processed</a:t>
            </a:r>
          </a:p>
          <a:p>
            <a:r>
              <a:rPr lang="en-US" dirty="0"/>
              <a:t>Must have approval before the final deadline to graduate</a:t>
            </a:r>
          </a:p>
          <a:p>
            <a:endParaRPr lang="en-US" dirty="0"/>
          </a:p>
        </p:txBody>
      </p:sp>
      <p:pic>
        <p:nvPicPr>
          <p:cNvPr id="4101" name="Picture 5" descr="C:\Users\redd\AppData\Local\Microsoft\Windows\Temporary Internet Files\Content.IE5\F7ZM00L7\Thumbs-Up_Thumbs_Dow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718149"/>
            <a:ext cx="2444044" cy="164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07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tx2">
                    <a:lumMod val="50000"/>
                  </a:schemeClr>
                </a:solidFill>
              </a:rPr>
              <a:t>Overview</a:t>
            </a:r>
          </a:p>
        </p:txBody>
      </p:sp>
      <p:sp>
        <p:nvSpPr>
          <p:cNvPr id="3" name="Content Placeholder 2"/>
          <p:cNvSpPr>
            <a:spLocks noGrp="1"/>
          </p:cNvSpPr>
          <p:nvPr>
            <p:ph sz="quarter" idx="13"/>
          </p:nvPr>
        </p:nvSpPr>
        <p:spPr/>
        <p:txBody>
          <a:bodyPr>
            <a:normAutofit/>
          </a:bodyPr>
          <a:lstStyle/>
          <a:p>
            <a:r>
              <a:rPr lang="en-US" dirty="0"/>
              <a:t>Deadlines</a:t>
            </a:r>
          </a:p>
          <a:p>
            <a:r>
              <a:rPr lang="en-US" dirty="0"/>
              <a:t>Checklist</a:t>
            </a:r>
          </a:p>
          <a:p>
            <a:r>
              <a:rPr lang="en-US" dirty="0"/>
              <a:t>Uploading</a:t>
            </a:r>
          </a:p>
          <a:p>
            <a:r>
              <a:rPr lang="en-US" dirty="0"/>
              <a:t>Review</a:t>
            </a:r>
          </a:p>
          <a:p>
            <a:r>
              <a:rPr lang="en-US" dirty="0"/>
              <a:t>Editing Process</a:t>
            </a:r>
          </a:p>
          <a:p>
            <a:r>
              <a:rPr lang="en-US" dirty="0"/>
              <a:t>Final Approval</a:t>
            </a:r>
          </a:p>
          <a:p>
            <a:endParaRPr lang="en-US" dirty="0"/>
          </a:p>
        </p:txBody>
      </p:sp>
      <p:pic>
        <p:nvPicPr>
          <p:cNvPr id="1027" name="Picture 3" descr="C:\Users\redd\AppData\Local\Microsoft\Windows\Temporary Internet Files\Content.IE5\905A0HYE\MP90042770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764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906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AC725-BF31-464C-A4AE-33A74A7F4527}"/>
              </a:ext>
            </a:extLst>
          </p:cNvPr>
          <p:cNvSpPr>
            <a:spLocks noGrp="1"/>
          </p:cNvSpPr>
          <p:nvPr>
            <p:ph type="title"/>
          </p:nvPr>
        </p:nvSpPr>
        <p:spPr/>
        <p:txBody>
          <a:bodyPr/>
          <a:lstStyle/>
          <a:p>
            <a:r>
              <a:rPr lang="en-US" dirty="0"/>
              <a:t>Know Your Deadlines</a:t>
            </a:r>
          </a:p>
        </p:txBody>
      </p:sp>
      <p:sp>
        <p:nvSpPr>
          <p:cNvPr id="3" name="Content Placeholder 2">
            <a:extLst>
              <a:ext uri="{FF2B5EF4-FFF2-40B4-BE49-F238E27FC236}">
                <a16:creationId xmlns:a16="http://schemas.microsoft.com/office/drawing/2014/main" id="{2F798FA7-8F09-43B1-B78B-BFE731696BC3}"/>
              </a:ext>
            </a:extLst>
          </p:cNvPr>
          <p:cNvSpPr>
            <a:spLocks noGrp="1"/>
          </p:cNvSpPr>
          <p:nvPr>
            <p:ph sz="quarter" idx="13"/>
          </p:nvPr>
        </p:nvSpPr>
        <p:spPr>
          <a:xfrm>
            <a:off x="1298448" y="2121407"/>
            <a:ext cx="6626352" cy="3602736"/>
          </a:xfrm>
        </p:spPr>
        <p:txBody>
          <a:bodyPr>
            <a:normAutofit fontScale="92500"/>
          </a:bodyPr>
          <a:lstStyle/>
          <a:p>
            <a:r>
              <a:rPr lang="en-US" dirty="0"/>
              <a:t>ETSU Calendar: </a:t>
            </a:r>
            <a:r>
              <a:rPr lang="en-US" dirty="0">
                <a:hlinkClick r:id="rId2"/>
              </a:rPr>
              <a:t>https://www.etsu.edu/calendar/</a:t>
            </a:r>
            <a:endParaRPr lang="en-US" dirty="0"/>
          </a:p>
          <a:p>
            <a:endParaRPr lang="en-US" dirty="0"/>
          </a:p>
          <a:p>
            <a:endParaRPr lang="en-US" dirty="0"/>
          </a:p>
          <a:p>
            <a:endParaRPr lang="en-US" dirty="0"/>
          </a:p>
          <a:p>
            <a:r>
              <a:rPr lang="en-US" dirty="0"/>
              <a:t>Graduate School:</a:t>
            </a:r>
          </a:p>
          <a:p>
            <a:pPr marL="0" indent="0">
              <a:buNone/>
            </a:pPr>
            <a:r>
              <a:rPr lang="en-US" dirty="0">
                <a:hlinkClick r:id="rId3"/>
              </a:rPr>
              <a:t>https://www.etsu.edu/gradschool/default.php</a:t>
            </a:r>
            <a:endParaRPr lang="en-US" dirty="0"/>
          </a:p>
          <a:p>
            <a:r>
              <a:rPr lang="en-US" dirty="0"/>
              <a:t>Thesis and Dissertation:</a:t>
            </a:r>
          </a:p>
          <a:p>
            <a:pPr marL="0" indent="0">
              <a:buNone/>
            </a:pPr>
            <a:r>
              <a:rPr lang="en-US" dirty="0">
                <a:hlinkClick r:id="rId4"/>
              </a:rPr>
              <a:t>https://www.etsu.edu/gradschool/etd/default.php</a:t>
            </a:r>
            <a:endParaRPr lang="en-US" dirty="0"/>
          </a:p>
        </p:txBody>
      </p:sp>
      <p:sp>
        <p:nvSpPr>
          <p:cNvPr id="4" name="Title 1">
            <a:extLst>
              <a:ext uri="{FF2B5EF4-FFF2-40B4-BE49-F238E27FC236}">
                <a16:creationId xmlns:a16="http://schemas.microsoft.com/office/drawing/2014/main" id="{5B336E2E-8084-45B6-B6E5-5D2B59D22A7D}"/>
              </a:ext>
            </a:extLst>
          </p:cNvPr>
          <p:cNvSpPr txBox="1">
            <a:spLocks/>
          </p:cNvSpPr>
          <p:nvPr/>
        </p:nvSpPr>
        <p:spPr>
          <a:xfrm>
            <a:off x="1095023" y="2590800"/>
            <a:ext cx="6965245" cy="1202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Know Your Resources</a:t>
            </a:r>
          </a:p>
        </p:txBody>
      </p:sp>
    </p:spTree>
    <p:extLst>
      <p:ext uri="{BB962C8B-B14F-4D97-AF65-F5344CB8AC3E}">
        <p14:creationId xmlns:p14="http://schemas.microsoft.com/office/powerpoint/2010/main" val="1973690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a:t>
            </a:r>
          </a:p>
        </p:txBody>
      </p:sp>
      <p:sp>
        <p:nvSpPr>
          <p:cNvPr id="3" name="Content Placeholder 2"/>
          <p:cNvSpPr>
            <a:spLocks noGrp="1"/>
          </p:cNvSpPr>
          <p:nvPr>
            <p:ph sz="quarter" idx="13"/>
          </p:nvPr>
        </p:nvSpPr>
        <p:spPr>
          <a:xfrm>
            <a:off x="1298448" y="4837933"/>
            <a:ext cx="6550152" cy="886210"/>
          </a:xfrm>
        </p:spPr>
        <p:txBody>
          <a:bodyPr>
            <a:normAutofit/>
          </a:bodyPr>
          <a:lstStyle/>
          <a:p>
            <a:endParaRPr lang="en-US" dirty="0"/>
          </a:p>
          <a:p>
            <a:endParaRPr lang="en-US" dirty="0"/>
          </a:p>
          <a:p>
            <a:endParaRPr lang="en-US" dirty="0"/>
          </a:p>
          <a:p>
            <a:endParaRPr lang="en-US" dirty="0"/>
          </a:p>
          <a:p>
            <a:endParaRPr lang="en-US" dirty="0"/>
          </a:p>
          <a:p>
            <a:endParaRPr lang="en-US" dirty="0"/>
          </a:p>
        </p:txBody>
      </p:sp>
      <p:sp>
        <p:nvSpPr>
          <p:cNvPr id="8" name="Content Placeholder 2">
            <a:extLst>
              <a:ext uri="{FF2B5EF4-FFF2-40B4-BE49-F238E27FC236}">
                <a16:creationId xmlns:a16="http://schemas.microsoft.com/office/drawing/2014/main" id="{4F7C6545-753B-4039-BA5C-26376CFC2B3F}"/>
              </a:ext>
            </a:extLst>
          </p:cNvPr>
          <p:cNvSpPr txBox="1">
            <a:spLocks/>
          </p:cNvSpPr>
          <p:nvPr/>
        </p:nvSpPr>
        <p:spPr>
          <a:xfrm>
            <a:off x="1298448" y="2033872"/>
            <a:ext cx="6550152" cy="1002793"/>
          </a:xfrm>
          <a:prstGeom prst="rect">
            <a:avLst/>
          </a:prstGeom>
        </p:spPr>
        <p:txBody>
          <a:bodyPr vert="horz" lIns="91440" tIns="45720" rIns="91440" bIns="45720" rtlCol="0" anchor="t">
            <a:normAutofit fontScale="92500" lnSpcReduction="2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n-US" dirty="0"/>
              <a:t>What is required to meet the submission deadline?</a:t>
            </a:r>
          </a:p>
          <a:p>
            <a:pPr lvl="1"/>
            <a:r>
              <a:rPr lang="en-US" dirty="0"/>
              <a:t>Turnitin Report</a:t>
            </a:r>
          </a:p>
          <a:p>
            <a:pPr lvl="1"/>
            <a:r>
              <a:rPr lang="en-US" dirty="0"/>
              <a:t>Upload of Committee-approved thesis/dissertation</a:t>
            </a:r>
          </a:p>
          <a:p>
            <a:endParaRPr lang="en-US" dirty="0"/>
          </a:p>
        </p:txBody>
      </p:sp>
      <p:pic>
        <p:nvPicPr>
          <p:cNvPr id="6" name="Picture 5">
            <a:extLst>
              <a:ext uri="{FF2B5EF4-FFF2-40B4-BE49-F238E27FC236}">
                <a16:creationId xmlns:a16="http://schemas.microsoft.com/office/drawing/2014/main" id="{B5648724-7B5A-4A63-A4F5-FBD37DB99EE4}"/>
              </a:ext>
            </a:extLst>
          </p:cNvPr>
          <p:cNvPicPr>
            <a:picLocks noChangeAspect="1"/>
          </p:cNvPicPr>
          <p:nvPr/>
        </p:nvPicPr>
        <p:blipFill>
          <a:blip r:embed="rId2"/>
          <a:stretch>
            <a:fillRect/>
          </a:stretch>
        </p:blipFill>
        <p:spPr>
          <a:xfrm>
            <a:off x="1104548" y="3440336"/>
            <a:ext cx="7029450" cy="1885950"/>
          </a:xfrm>
          <a:prstGeom prst="rect">
            <a:avLst/>
          </a:prstGeom>
        </p:spPr>
      </p:pic>
    </p:spTree>
    <p:extLst>
      <p:ext uri="{BB962C8B-B14F-4D97-AF65-F5344CB8AC3E}">
        <p14:creationId xmlns:p14="http://schemas.microsoft.com/office/powerpoint/2010/main" val="91968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50000"/>
                  </a:schemeClr>
                </a:solidFill>
              </a:rPr>
              <a:t>Required for Review</a:t>
            </a:r>
            <a:endParaRPr lang="en-US" dirty="0">
              <a:solidFill>
                <a:schemeClr val="bg2">
                  <a:lumMod val="10000"/>
                </a:schemeClr>
              </a:solidFill>
            </a:endParaRPr>
          </a:p>
        </p:txBody>
      </p:sp>
      <p:sp>
        <p:nvSpPr>
          <p:cNvPr id="3" name="Content Placeholder 2"/>
          <p:cNvSpPr>
            <a:spLocks noGrp="1"/>
          </p:cNvSpPr>
          <p:nvPr>
            <p:ph sz="quarter" idx="13"/>
          </p:nvPr>
        </p:nvSpPr>
        <p:spPr>
          <a:xfrm>
            <a:off x="1298448" y="2121407"/>
            <a:ext cx="6550152" cy="3602736"/>
          </a:xfrm>
        </p:spPr>
        <p:txBody>
          <a:bodyPr>
            <a:normAutofit/>
          </a:bodyPr>
          <a:lstStyle/>
          <a:p>
            <a:endParaRPr lang="en-US" dirty="0"/>
          </a:p>
          <a:p>
            <a:endParaRPr lang="en-US" dirty="0"/>
          </a:p>
          <a:p>
            <a:endParaRPr lang="en-US" dirty="0"/>
          </a:p>
        </p:txBody>
      </p:sp>
      <p:sp>
        <p:nvSpPr>
          <p:cNvPr id="5" name="Content Placeholder 2">
            <a:extLst>
              <a:ext uri="{FF2B5EF4-FFF2-40B4-BE49-F238E27FC236}">
                <a16:creationId xmlns:a16="http://schemas.microsoft.com/office/drawing/2014/main" id="{FE1B89AC-534A-4EA6-9766-0EAA78C3D09F}"/>
              </a:ext>
            </a:extLst>
          </p:cNvPr>
          <p:cNvSpPr txBox="1">
            <a:spLocks/>
          </p:cNvSpPr>
          <p:nvPr/>
        </p:nvSpPr>
        <p:spPr>
          <a:xfrm>
            <a:off x="1298448" y="2057400"/>
            <a:ext cx="6550152" cy="1142079"/>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n-US" sz="1600" dirty="0"/>
              <a:t>Manuscript Review form</a:t>
            </a:r>
          </a:p>
          <a:p>
            <a:pPr lvl="1"/>
            <a:r>
              <a:rPr lang="en-US" sz="1600" dirty="0"/>
              <a:t>You will be added to the list to review, but the review will not begin until your committee Chair has signed</a:t>
            </a:r>
          </a:p>
          <a:p>
            <a:pPr lvl="1"/>
            <a:r>
              <a:rPr lang="en-US" sz="1600" dirty="0"/>
              <a:t>You will be notified when it has been completed</a:t>
            </a:r>
          </a:p>
          <a:p>
            <a:pPr lvl="1"/>
            <a:r>
              <a:rPr lang="en-US" sz="1600" dirty="0"/>
              <a:t>A copy is sent to me, Emily Redd via email</a:t>
            </a:r>
          </a:p>
          <a:p>
            <a:pPr lvl="1"/>
            <a:endParaRPr lang="en-US" sz="1600" dirty="0"/>
          </a:p>
          <a:p>
            <a:endParaRPr lang="en-US" sz="1600" dirty="0"/>
          </a:p>
        </p:txBody>
      </p:sp>
      <p:pic>
        <p:nvPicPr>
          <p:cNvPr id="6" name="Picture 5">
            <a:extLst>
              <a:ext uri="{FF2B5EF4-FFF2-40B4-BE49-F238E27FC236}">
                <a16:creationId xmlns:a16="http://schemas.microsoft.com/office/drawing/2014/main" id="{36B598EE-A722-4472-A303-2A86961A7248}"/>
              </a:ext>
            </a:extLst>
          </p:cNvPr>
          <p:cNvPicPr>
            <a:picLocks noChangeAspect="1"/>
          </p:cNvPicPr>
          <p:nvPr/>
        </p:nvPicPr>
        <p:blipFill>
          <a:blip r:embed="rId3"/>
          <a:stretch>
            <a:fillRect/>
          </a:stretch>
        </p:blipFill>
        <p:spPr>
          <a:xfrm>
            <a:off x="1478493" y="3847334"/>
            <a:ext cx="6572250" cy="990600"/>
          </a:xfrm>
          <a:prstGeom prst="rect">
            <a:avLst/>
          </a:prstGeom>
        </p:spPr>
      </p:pic>
    </p:spTree>
    <p:extLst>
      <p:ext uri="{BB962C8B-B14F-4D97-AF65-F5344CB8AC3E}">
        <p14:creationId xmlns:p14="http://schemas.microsoft.com/office/powerpoint/2010/main" val="87560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1295400"/>
            <a:ext cx="6196405" cy="4427669"/>
          </a:xfrm>
        </p:spPr>
        <p:txBody>
          <a:bodyPr>
            <a:normAutofit fontScale="92500"/>
          </a:bodyPr>
          <a:lstStyle/>
          <a:p>
            <a:pPr marL="0" indent="0">
              <a:buNone/>
            </a:pPr>
            <a:r>
              <a:rPr lang="en-US" sz="3000" dirty="0"/>
              <a:t>Manuscript Review form </a:t>
            </a:r>
            <a:r>
              <a:rPr lang="en-US" sz="3000" dirty="0" err="1"/>
              <a:t>cont</a:t>
            </a:r>
            <a:r>
              <a:rPr lang="en-US" sz="3000" dirty="0"/>
              <a:t>…</a:t>
            </a:r>
          </a:p>
          <a:p>
            <a:r>
              <a:rPr lang="en-US" dirty="0"/>
              <a:t>If you have a committee member outside the university, they will not be able to log in so, enter my information and I will contact them separately: Emily Redd </a:t>
            </a:r>
            <a:r>
              <a:rPr lang="en-US" dirty="0">
                <a:hlinkClick r:id="rId2"/>
              </a:rPr>
              <a:t>redd@etsu.edu</a:t>
            </a:r>
            <a:endParaRPr lang="en-US" dirty="0"/>
          </a:p>
          <a:p>
            <a:endParaRPr lang="en-US" dirty="0"/>
          </a:p>
          <a:p>
            <a:r>
              <a:rPr lang="en-US" sz="2800" dirty="0"/>
              <a:t>Manuscript Review form release options:</a:t>
            </a:r>
          </a:p>
          <a:p>
            <a:pPr lvl="1"/>
            <a:r>
              <a:rPr lang="en-US" dirty="0"/>
              <a:t>Unrestricted – upon approval, worldwide access</a:t>
            </a:r>
          </a:p>
          <a:p>
            <a:pPr lvl="1"/>
            <a:r>
              <a:rPr lang="en-US" dirty="0"/>
              <a:t>Embargo – upon approval, 1 year embargo</a:t>
            </a:r>
          </a:p>
          <a:p>
            <a:pPr lvl="1"/>
            <a:r>
              <a:rPr lang="en-US" dirty="0"/>
              <a:t>Restricted – upon approval, no access without ETSU credentials (rare)</a:t>
            </a:r>
          </a:p>
          <a:p>
            <a:endParaRPr lang="en-US" dirty="0"/>
          </a:p>
          <a:p>
            <a:endParaRPr lang="en-US" dirty="0"/>
          </a:p>
          <a:p>
            <a:endParaRPr lang="en-US" dirty="0"/>
          </a:p>
        </p:txBody>
      </p:sp>
    </p:spTree>
    <p:extLst>
      <p:ext uri="{BB962C8B-B14F-4D97-AF65-F5344CB8AC3E}">
        <p14:creationId xmlns:p14="http://schemas.microsoft.com/office/powerpoint/2010/main" val="374510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lumMod val="50000"/>
                  </a:schemeClr>
                </a:solidFill>
              </a:rPr>
              <a:t>Continuing the Submission Process</a:t>
            </a:r>
            <a:endParaRPr lang="en-US" dirty="0"/>
          </a:p>
        </p:txBody>
      </p:sp>
      <p:sp>
        <p:nvSpPr>
          <p:cNvPr id="4" name="Content Placeholder 3"/>
          <p:cNvSpPr>
            <a:spLocks noGrp="1"/>
          </p:cNvSpPr>
          <p:nvPr>
            <p:ph idx="1"/>
          </p:nvPr>
        </p:nvSpPr>
        <p:spPr/>
        <p:txBody>
          <a:bodyPr>
            <a:normAutofit/>
          </a:bodyPr>
          <a:lstStyle/>
          <a:p>
            <a:r>
              <a:rPr lang="en-US" dirty="0"/>
              <a:t>Follow the Checklist of Requirements to be sure you turn in all remaining items and complete all requirements that apply to you</a:t>
            </a:r>
          </a:p>
          <a:p>
            <a:endParaRPr lang="en-US" dirty="0"/>
          </a:p>
        </p:txBody>
      </p:sp>
      <p:pic>
        <p:nvPicPr>
          <p:cNvPr id="6" name="Picture 3" descr="C:\Users\redd\AppData\Local\Microsoft\Windows\Temporary Internet Files\Content.IE5\92EJQU8M\form_icon_2560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505200"/>
            <a:ext cx="2485553" cy="24855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redd\AppData\Local\Microsoft\Windows\Temporary Internet Files\Content.IE5\92EJQU8M\form_icon_2560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4343399"/>
            <a:ext cx="1547575" cy="15475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redd\AppData\Local\Microsoft\Windows\Temporary Internet Files\Content.IE5\92EJQU8M\form_icon_2560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3886200"/>
            <a:ext cx="2122660" cy="212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31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50000"/>
                  </a:schemeClr>
                </a:solidFill>
              </a:rPr>
              <a:t>Other Requirements</a:t>
            </a:r>
            <a:endParaRPr lang="en-US" dirty="0"/>
          </a:p>
        </p:txBody>
      </p:sp>
      <p:pic>
        <p:nvPicPr>
          <p:cNvPr id="4" name="Picture 4" descr="C:\Users\redd\AppData\Local\Microsoft\Windows\Temporary Internet Files\Content.IE5\XVH2V03Y\checklist-blu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44" y="2057400"/>
            <a:ext cx="5048956" cy="378671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00600" y="2438400"/>
            <a:ext cx="3657600" cy="4191000"/>
          </a:xfrm>
        </p:spPr>
        <p:txBody>
          <a:bodyPr>
            <a:noAutofit/>
          </a:bodyPr>
          <a:lstStyle/>
          <a:p>
            <a:r>
              <a:rPr lang="en-US" dirty="0"/>
              <a:t>ProQuest Agreement</a:t>
            </a:r>
          </a:p>
          <a:p>
            <a:r>
              <a:rPr lang="en-US" dirty="0"/>
              <a:t>IRB closure memo, if applicable</a:t>
            </a:r>
            <a:endParaRPr lang="en-US" sz="1800" dirty="0"/>
          </a:p>
          <a:p>
            <a:r>
              <a:rPr lang="en-US" dirty="0"/>
              <a:t>Survey of Earned Doctorates, if applicable</a:t>
            </a:r>
          </a:p>
          <a:p>
            <a:r>
              <a:rPr lang="en-US" dirty="0"/>
              <a:t>Alternate format journal article permissions</a:t>
            </a:r>
          </a:p>
          <a:p>
            <a:endParaRPr lang="en-US" dirty="0"/>
          </a:p>
          <a:p>
            <a:pPr marL="0" indent="0">
              <a:buNone/>
            </a:pPr>
            <a:r>
              <a:rPr lang="en-US" dirty="0"/>
              <a:t> </a:t>
            </a:r>
          </a:p>
          <a:p>
            <a:endParaRPr lang="en-US" dirty="0"/>
          </a:p>
        </p:txBody>
      </p:sp>
    </p:spTree>
    <p:extLst>
      <p:ext uri="{BB962C8B-B14F-4D97-AF65-F5344CB8AC3E}">
        <p14:creationId xmlns:p14="http://schemas.microsoft.com/office/powerpoint/2010/main" val="321519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50000"/>
                  </a:schemeClr>
                </a:solidFill>
              </a:rPr>
              <a:t>The Review Process</a:t>
            </a:r>
            <a:endParaRPr lang="en-US" dirty="0"/>
          </a:p>
        </p:txBody>
      </p:sp>
      <p:sp>
        <p:nvSpPr>
          <p:cNvPr id="3" name="Content Placeholder 2"/>
          <p:cNvSpPr>
            <a:spLocks noGrp="1"/>
          </p:cNvSpPr>
          <p:nvPr>
            <p:ph idx="1"/>
          </p:nvPr>
        </p:nvSpPr>
        <p:spPr/>
        <p:txBody>
          <a:bodyPr>
            <a:normAutofit lnSpcReduction="10000"/>
          </a:bodyPr>
          <a:lstStyle/>
          <a:p>
            <a:r>
              <a:rPr lang="en-US" dirty="0"/>
              <a:t>Format check – Style Guide Blend</a:t>
            </a:r>
          </a:p>
          <a:p>
            <a:pPr lvl="1"/>
            <a:r>
              <a:rPr lang="en-US" dirty="0"/>
              <a:t>Graduate School Thesis and Dissertation Guide	</a:t>
            </a:r>
          </a:p>
          <a:p>
            <a:pPr lvl="2"/>
            <a:r>
              <a:rPr lang="en-US" dirty="0"/>
              <a:t>General guidelines for formatting all ETSU theses and dissertations</a:t>
            </a:r>
          </a:p>
          <a:p>
            <a:pPr lvl="2"/>
            <a:r>
              <a:rPr lang="en-US" dirty="0"/>
              <a:t>Template:  Title page, abstract, table of contents, lists of tables/figures, vita</a:t>
            </a:r>
          </a:p>
          <a:p>
            <a:pPr lvl="1"/>
            <a:r>
              <a:rPr lang="en-US" dirty="0"/>
              <a:t>Departmental Style Guide</a:t>
            </a:r>
          </a:p>
          <a:p>
            <a:pPr lvl="2"/>
            <a:r>
              <a:rPr lang="en-US" dirty="0"/>
              <a:t>APA, ACS, CSE, ASA, AMA, MLA, </a:t>
            </a:r>
            <a:r>
              <a:rPr lang="en-US" dirty="0" err="1"/>
              <a:t>Turabian</a:t>
            </a:r>
            <a:r>
              <a:rPr lang="en-US" dirty="0"/>
              <a:t>, Chicago, </a:t>
            </a:r>
            <a:r>
              <a:rPr lang="en-US" dirty="0" err="1"/>
              <a:t>LaTex</a:t>
            </a:r>
            <a:endParaRPr lang="en-US" dirty="0"/>
          </a:p>
        </p:txBody>
      </p:sp>
    </p:spTree>
    <p:extLst>
      <p:ext uri="{BB962C8B-B14F-4D97-AF65-F5344CB8AC3E}">
        <p14:creationId xmlns:p14="http://schemas.microsoft.com/office/powerpoint/2010/main" val="11743356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3279</TotalTime>
  <Words>747</Words>
  <Application>Microsoft Office PowerPoint</Application>
  <PresentationFormat>On-screen Show (4:3)</PresentationFormat>
  <Paragraphs>110</Paragraphs>
  <Slides>14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Bebas Neue</vt:lpstr>
      <vt:lpstr>Brush Script MT</vt:lpstr>
      <vt:lpstr>Calibri</vt:lpstr>
      <vt:lpstr>Constantia</vt:lpstr>
      <vt:lpstr>Franklin Gothic Book</vt:lpstr>
      <vt:lpstr>Rage Italic</vt:lpstr>
      <vt:lpstr>Roboto</vt:lpstr>
      <vt:lpstr>Pushpin</vt:lpstr>
      <vt:lpstr>Submission and Review Process</vt:lpstr>
      <vt:lpstr>Overview</vt:lpstr>
      <vt:lpstr>Know Your Deadlines</vt:lpstr>
      <vt:lpstr>Checklist</vt:lpstr>
      <vt:lpstr>Required for Review</vt:lpstr>
      <vt:lpstr>PowerPoint Presentation</vt:lpstr>
      <vt:lpstr>Continuing the Submission Process</vt:lpstr>
      <vt:lpstr>Other Requirements</vt:lpstr>
      <vt:lpstr>The Review Process</vt:lpstr>
      <vt:lpstr>The Review Process Cont.</vt:lpstr>
      <vt:lpstr>Standard Format</vt:lpstr>
      <vt:lpstr>Alternate Format</vt:lpstr>
      <vt:lpstr>Editing</vt:lpstr>
      <vt:lpstr>Final Approval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ETD Workshop</dc:title>
  <dc:creator>admin</dc:creator>
  <cp:lastModifiedBy>Redd, Emily Frances</cp:lastModifiedBy>
  <cp:revision>133</cp:revision>
  <cp:lastPrinted>2015-03-03T20:10:13Z</cp:lastPrinted>
  <dcterms:created xsi:type="dcterms:W3CDTF">2014-10-25T14:48:47Z</dcterms:created>
  <dcterms:modified xsi:type="dcterms:W3CDTF">2024-08-05T15:43:51Z</dcterms:modified>
</cp:coreProperties>
</file>